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Override1.xml" ContentType="application/vnd.openxmlformats-officedocument.themeOverride+xml"/>
  <Override PartName="/ppt/tags/tag64.xml" ContentType="application/vnd.openxmlformats-officedocument.presentationml.tags+xml"/>
  <Override PartName="/ppt/theme/themeOverride2.xml" ContentType="application/vnd.openxmlformats-officedocument.themeOverr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tags/tag71.xml" ContentType="application/vnd.openxmlformats-officedocument.presentationml.tags+xml"/>
  <Override PartName="/ppt/notesSlides/notesSlide3.xml" ContentType="application/vnd.openxmlformats-officedocument.presentationml.notesSlide+xml"/>
  <Override PartName="/ppt/tags/tag72.xml" ContentType="application/vnd.openxmlformats-officedocument.presentationml.tags+xml"/>
  <Override PartName="/ppt/notesSlides/notesSlide4.xml" ContentType="application/vnd.openxmlformats-officedocument.presentationml.notesSlide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0.xml" ContentType="application/vnd.openxmlformats-officedocument.presentationml.notesSlide+xml"/>
  <Override PartName="/ppt/tags/tag80.xml" ContentType="application/vnd.openxmlformats-officedocument.presentationml.tags+xml"/>
  <Override PartName="/ppt/notesSlides/notesSlide11.xml" ContentType="application/vnd.openxmlformats-officedocument.presentationml.notesSlide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84.xml" ContentType="application/vnd.openxmlformats-officedocument.presentationml.tags+xml"/>
  <Override PartName="/ppt/notesSlides/notesSlide15.xml" ContentType="application/vnd.openxmlformats-officedocument.presentationml.notesSlide+xml"/>
  <Override PartName="/ppt/tags/tag85.xml" ContentType="application/vnd.openxmlformats-officedocument.presentationml.tags+xml"/>
  <Override PartName="/ppt/notesSlides/notesSlide16.xml" ContentType="application/vnd.openxmlformats-officedocument.presentationml.notesSlide+xml"/>
  <Override PartName="/ppt/tags/tag8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2" r:id="rId2"/>
    <p:sldId id="258" r:id="rId3"/>
    <p:sldId id="265" r:id="rId4"/>
    <p:sldId id="259" r:id="rId5"/>
    <p:sldId id="262" r:id="rId6"/>
    <p:sldId id="266" r:id="rId7"/>
    <p:sldId id="303" r:id="rId8"/>
    <p:sldId id="269" r:id="rId9"/>
    <p:sldId id="270" r:id="rId10"/>
    <p:sldId id="272" r:id="rId11"/>
    <p:sldId id="304" r:id="rId12"/>
    <p:sldId id="287" r:id="rId13"/>
    <p:sldId id="288" r:id="rId14"/>
    <p:sldId id="273" r:id="rId15"/>
    <p:sldId id="289" r:id="rId16"/>
    <p:sldId id="274" r:id="rId17"/>
    <p:sldId id="276" r:id="rId18"/>
    <p:sldId id="278" r:id="rId19"/>
    <p:sldId id="279" r:id="rId20"/>
    <p:sldId id="281" r:id="rId21"/>
    <p:sldId id="284" r:id="rId22"/>
    <p:sldId id="283" r:id="rId23"/>
    <p:sldId id="305" r:id="rId24"/>
    <p:sldId id="285" r:id="rId25"/>
    <p:sldId id="25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38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150"/>
      </p:cViewPr>
      <p:guideLst>
        <p:guide orient="horz" pos="2148"/>
        <p:guide pos="38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/>
              <a:t>各特征线性回归系数柱状图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2560000000000001E-2"/>
          <c:y val="0.104666666666667"/>
          <c:w val="0.95443999999999996"/>
          <c:h val="0.803599999999999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25-4599-AB00-FF3AFD6B21CE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25-4599-AB00-FF3AFD6B21CE}"/>
              </c:ext>
            </c:extLst>
          </c:dPt>
          <c:cat>
            <c:strRef>
              <c:f>Sheet1!$A$2:$A$14</c:f>
              <c:strCache>
                <c:ptCount val="13"/>
                <c:pt idx="0">
                  <c:v>新海诚</c:v>
                </c:pt>
                <c:pt idx="1">
                  <c:v>Fate</c:v>
                </c:pt>
                <c:pt idx="2">
                  <c:v>哆啦A梦</c:v>
                </c:pt>
                <c:pt idx="3">
                  <c:v>花田十辉</c:v>
                </c:pt>
                <c:pt idx="4">
                  <c:v>漫改</c:v>
                </c:pt>
                <c:pt idx="5">
                  <c:v>小说改</c:v>
                </c:pt>
                <c:pt idx="6">
                  <c:v>松冈祯丞</c:v>
                </c:pt>
                <c:pt idx="7">
                  <c:v>BONES</c:v>
                </c:pt>
                <c:pt idx="8">
                  <c:v>智斗</c:v>
                </c:pt>
                <c:pt idx="9">
                  <c:v>校园</c:v>
                </c:pt>
                <c:pt idx="10">
                  <c:v>神魔</c:v>
                </c:pt>
                <c:pt idx="11">
                  <c:v>科幻</c:v>
                </c:pt>
                <c:pt idx="12">
                  <c:v>少儿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5.04</c:v>
                </c:pt>
                <c:pt idx="1">
                  <c:v>3.36</c:v>
                </c:pt>
                <c:pt idx="2">
                  <c:v>3.35</c:v>
                </c:pt>
                <c:pt idx="3">
                  <c:v>2.12</c:v>
                </c:pt>
                <c:pt idx="4">
                  <c:v>1.85</c:v>
                </c:pt>
                <c:pt idx="5">
                  <c:v>1.41</c:v>
                </c:pt>
                <c:pt idx="6">
                  <c:v>1.41</c:v>
                </c:pt>
                <c:pt idx="7">
                  <c:v>1.35</c:v>
                </c:pt>
                <c:pt idx="8">
                  <c:v>1.2</c:v>
                </c:pt>
                <c:pt idx="9">
                  <c:v>1.17</c:v>
                </c:pt>
                <c:pt idx="10">
                  <c:v>1.07</c:v>
                </c:pt>
                <c:pt idx="11">
                  <c:v>-0.72</c:v>
                </c:pt>
                <c:pt idx="12">
                  <c:v>-1.1000000000000001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25-4599-AB00-FF3AFD6B21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overlap val="-27"/>
        <c:axId val="582334297"/>
        <c:axId val="451054945"/>
      </c:barChart>
      <c:catAx>
        <c:axId val="582334297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1054945"/>
        <c:crosses val="autoZero"/>
        <c:auto val="1"/>
        <c:lblAlgn val="ctr"/>
        <c:lblOffset val="100"/>
        <c:noMultiLvlLbl val="0"/>
      </c:catAx>
      <c:valAx>
        <c:axId val="45105494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233429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2019/6/10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前五位制作公司的播放量第一的类别都是奇幻战斗番，可以看出日本制作公司的确对奇幻战斗类作品情有独钟，虽然奇幻战斗类作品平均的播放量不高，但由于这类作品多，公司最多的收视率还是由奇幻战斗类的作品提供的。</a:t>
            </a:r>
          </a:p>
          <a:p>
            <a:endParaRPr lang="zh-CN" altLang="en-US"/>
          </a:p>
          <a:p>
            <a:r>
              <a:rPr lang="zh-CN" altLang="en-US"/>
              <a:t>J.C.STAFF龙之子工作室，国内俗称节操社，主打奇幻类作品，设计的类型比较广泛。J.C.STAFF代表作有灼眼的夏娜、零之使魔、奇幻贵公子、魔法禁书目录、旋风管家。</a:t>
            </a:r>
          </a:p>
          <a:p>
            <a:endParaRPr lang="zh-CN" altLang="en-US"/>
          </a:p>
          <a:p>
            <a:r>
              <a:rPr lang="zh-CN" altLang="en-US"/>
              <a:t>Production.I.G以奇幻战斗类动画为主，此外也擅长做热血运动番，主要的作品有进击的巨人、黑子的篮球、罪恶王冠、排球少年等，都是非常热血向的高人气作品，兼顾校园向热血体育片和奇幻向热血战斗剧情。</a:t>
            </a:r>
          </a:p>
          <a:p>
            <a:endParaRPr lang="zh-CN" altLang="en-US"/>
          </a:p>
          <a:p>
            <a:r>
              <a:rPr lang="zh-CN" altLang="en-US"/>
              <a:t>サンライズ奇幻战斗和机战作品非常多，代表作有奥特曼、叛逆的鲁鲁修、银魂、机动战士高达，同时也做治愈日常番如男子高中生的日常。</a:t>
            </a:r>
          </a:p>
          <a:p>
            <a:endParaRPr lang="zh-CN" altLang="en-US"/>
          </a:p>
          <a:p>
            <a:r>
              <a:rPr lang="zh-CN" altLang="en-US"/>
              <a:t>BONES骨头社代表作有钢之炼金术士、我的英雄学院、文豪野犬、野良神、血界战线，也是主要做奇幻类的动画。骨头社也有涉及一些日常作品如樱兰高校男公关部。</a:t>
            </a:r>
          </a:p>
          <a:p>
            <a:endParaRPr lang="zh-CN" altLang="en-US"/>
          </a:p>
          <a:p>
            <a:r>
              <a:rPr lang="zh-CN" altLang="en-US"/>
              <a:t>A-1 Pictures有刀剑神域、DARLING in the FRANXX、路人女主的养成方如法、只有我不在的街道，奇幻为主，涉及的类型更加广泛。</a:t>
            </a:r>
          </a:p>
          <a:p>
            <a:endParaRPr lang="zh-CN" altLang="en-US"/>
          </a:p>
          <a:p>
            <a:r>
              <a:rPr lang="zh-CN" altLang="en-US"/>
              <a:t>AIC的主力作品是治愈日常番，如我的妹妹哪有这么可爱，蜡笔小新等。也有奇幻战斗番如天降之物，魔法少女加奈。</a:t>
            </a:r>
          </a:p>
          <a:p>
            <a:endParaRPr lang="zh-CN" altLang="en-US"/>
          </a:p>
          <a:p>
            <a:r>
              <a:rPr lang="zh-CN" altLang="en-US"/>
              <a:t>studio DEEN也是主打日常，哆啦A梦、水果篮子、搞笑漫画日和都出自于此工作室，此外也做奇幻番，如地狱少女，今天开始做魔王。</a:t>
            </a:r>
          </a:p>
          <a:p>
            <a:endParaRPr lang="zh-CN" altLang="en-US"/>
          </a:p>
          <a:p>
            <a:r>
              <a:rPr lang="zh-CN" altLang="en-US"/>
              <a:t>SHAFT作品有物语系列、三月的狮子、魔法少女小圆、荒川爆笑团，主要的场景还是在日常生活中，辅以一些奇幻的元素。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16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从多到少FA 紫罗兰 魔法少女小圆  多啦A梦 黑猫警长 机动战士高达 白色相簿上半篇 海尔兄弟 怪医黑杰克 蓝猫淘气三千问太空 蜘蛛骑士第2季 海螺小姐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游戏改编的动画的平均播放数是最高的，其次是漫画，原创作品与小说改编的动画的平均播放数差不多低。游戏和漫画的播放数高，首先源于高质量原作吸引的一批原作党，其次基于游戏或者漫画的故事有了前期长时间的构思、积累、读者反馈，一般来说世界观比较充实，也经历了一次市场的选择，因而改编为动画，具有一定的吸引力。游戏改为动画的标准相对来说比漫画改编要高，这是由于漫画本身对于人物的设定、分镜的设计、剧情的走向有很清晰的基础在，改编为动画的成本就相对比游戏少一些。只有世界观丰富，经过市场检验的，有了一定观众基础的游戏才有可能被动画化。另外，原创动画一般来说是比较有风险的，没有任何市场预先的反馈，因而故事对观众的吸引程度的方差更大。改变自小说的动画平均播放数最低，这可能是因为轻小说故事平均上讲会比漫画、游戏的门槛要低一些，异世界、龙傲天的爽文较多，很多轻小说的作品的质量一般。</a:t>
            </a:r>
          </a:p>
          <a:p>
            <a:r>
              <a:rPr lang="zh-CN" altLang="en-US"/>
              <a:t>并且原创的挺多都是国漫，比如少年锦衣卫等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小野大辅</a:t>
            </a:r>
            <a:r>
              <a:rPr lang="en-US" altLang="zh-CN"/>
              <a:t>——</a:t>
            </a:r>
            <a:r>
              <a:rPr lang="zh-CN" altLang="en-US"/>
              <a:t>《黑执事》塞巴斯蒂安·米卡利斯</a:t>
            </a:r>
          </a:p>
          <a:p>
            <a:r>
              <a:rPr lang="zh-CN" altLang="en-US"/>
              <a:t>花泽香菜</a:t>
            </a:r>
            <a:r>
              <a:rPr lang="en-US" altLang="zh-CN"/>
              <a:t>——</a:t>
            </a:r>
            <a:r>
              <a:rPr lang="zh-CN" altLang="en-US"/>
              <a:t>《工作细胞》红细胞</a:t>
            </a:r>
          </a:p>
          <a:p>
            <a:r>
              <a:rPr lang="zh-CN" altLang="en-US"/>
              <a:t>神谷浩史</a:t>
            </a:r>
            <a:r>
              <a:rPr lang="en-US" altLang="zh-CN"/>
              <a:t>——</a:t>
            </a:r>
            <a:r>
              <a:rPr lang="zh-CN" altLang="en-US"/>
              <a:t>《夏目友人帐》</a:t>
            </a:r>
          </a:p>
          <a:p>
            <a:r>
              <a:rPr lang="zh-CN" altLang="en-US"/>
              <a:t>福山润</a:t>
            </a:r>
            <a:r>
              <a:rPr lang="en-US" altLang="zh-CN"/>
              <a:t>——</a:t>
            </a:r>
            <a:r>
              <a:rPr lang="zh-CN" altLang="en-US"/>
              <a:t>《反叛的鲁鲁修》鲁鲁修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小野大辅</a:t>
            </a:r>
            <a:r>
              <a:rPr lang="en-US" altLang="zh-CN"/>
              <a:t>——</a:t>
            </a:r>
            <a:r>
              <a:rPr lang="zh-CN" altLang="en-US"/>
              <a:t>《黑执事》塞巴斯蒂安·米卡利斯</a:t>
            </a:r>
          </a:p>
          <a:p>
            <a:r>
              <a:rPr lang="zh-CN" altLang="en-US"/>
              <a:t>花泽香菜</a:t>
            </a:r>
            <a:r>
              <a:rPr lang="en-US" altLang="zh-CN"/>
              <a:t>——</a:t>
            </a:r>
            <a:r>
              <a:rPr lang="zh-CN" altLang="en-US"/>
              <a:t>《工作细胞》红细胞</a:t>
            </a:r>
          </a:p>
          <a:p>
            <a:r>
              <a:rPr lang="zh-CN" altLang="en-US"/>
              <a:t>神谷浩史</a:t>
            </a:r>
            <a:r>
              <a:rPr lang="en-US" altLang="zh-CN"/>
              <a:t>——</a:t>
            </a:r>
            <a:r>
              <a:rPr lang="zh-CN" altLang="en-US"/>
              <a:t>《夏目友人帐》</a:t>
            </a:r>
          </a:p>
          <a:p>
            <a:r>
              <a:rPr lang="zh-CN" altLang="en-US"/>
              <a:t>福山润</a:t>
            </a:r>
            <a:r>
              <a:rPr lang="en-US" altLang="zh-CN"/>
              <a:t>——</a:t>
            </a:r>
            <a:r>
              <a:rPr lang="zh-CN" altLang="en-US"/>
              <a:t>《反叛的鲁鲁修》鲁鲁修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6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7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3.jpeg"/><Relationship Id="rId10" Type="http://schemas.openxmlformats.org/officeDocument/2006/relationships/image" Target="../media/image22.png"/><Relationship Id="rId4" Type="http://schemas.openxmlformats.org/officeDocument/2006/relationships/image" Target="../media/image12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7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8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32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chart" Target="../charts/char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6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0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9d45c8352ebf3271db37efde36049b73fc8a3712b_副本"/>
          <p:cNvPicPr>
            <a:picLocks noChangeAspect="1"/>
          </p:cNvPicPr>
          <p:nvPr/>
        </p:nvPicPr>
        <p:blipFill>
          <a:blip r:embed="rId3"/>
          <a:srcRect t="76756"/>
          <a:stretch>
            <a:fillRect/>
          </a:stretch>
        </p:blipFill>
        <p:spPr>
          <a:xfrm>
            <a:off x="-25400" y="5337175"/>
            <a:ext cx="12217400" cy="1520825"/>
          </a:xfrm>
          <a:prstGeom prst="rect">
            <a:avLst/>
          </a:prstGeom>
        </p:spPr>
      </p:pic>
      <p:pic>
        <p:nvPicPr>
          <p:cNvPr id="6" name="图片 5" descr="19d45c8352ebf3271db37efde36049b73fc8a3712b_副本"/>
          <p:cNvPicPr>
            <a:picLocks noChangeAspect="1"/>
          </p:cNvPicPr>
          <p:nvPr/>
        </p:nvPicPr>
        <p:blipFill>
          <a:blip r:embed="rId3"/>
          <a:srcRect b="39678"/>
          <a:stretch>
            <a:fillRect/>
          </a:stretch>
        </p:blipFill>
        <p:spPr>
          <a:xfrm>
            <a:off x="-3810" y="-179145"/>
            <a:ext cx="12217400" cy="1785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b="5684"/>
          <a:stretch>
            <a:fillRect/>
          </a:stretch>
        </p:blipFill>
        <p:spPr>
          <a:xfrm>
            <a:off x="-25400" y="1642110"/>
            <a:ext cx="5017135" cy="35737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17920" y="4350987"/>
            <a:ext cx="435610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/>
              <a:t>复 旦 第 三 区 交 通 委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91455" y="2849880"/>
            <a:ext cx="6209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《论番剧区</a:t>
            </a:r>
            <a:r>
              <a:rPr lang="en-US" altLang="zh-CN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</a:t>
            </a:r>
            <a:r>
              <a:rPr lang="zh-CN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主的自我修养》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2A676A-4102-4DBA-BF0D-A03382557AB6}"/>
              </a:ext>
            </a:extLst>
          </p:cNvPr>
          <p:cNvSpPr/>
          <p:nvPr/>
        </p:nvSpPr>
        <p:spPr>
          <a:xfrm>
            <a:off x="7835900" y="3542050"/>
            <a:ext cx="43561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dirty="0"/>
              <a:t>—— b</a:t>
            </a:r>
            <a:r>
              <a:rPr lang="zh-CN" altLang="en-US" sz="2000" dirty="0"/>
              <a:t>站番剧播放量影响因素分析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每集弹幕数与播放量间关系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551" r="827"/>
          <a:stretch>
            <a:fillRect/>
          </a:stretch>
        </p:blipFill>
        <p:spPr>
          <a:xfrm>
            <a:off x="395605" y="1409065"/>
            <a:ext cx="6134100" cy="5048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03745" y="1504950"/>
            <a:ext cx="439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zh-CN" dirty="0"/>
              <a:t>弹幕数和播放量呈现明显正相关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03745" y="2001198"/>
            <a:ext cx="43910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《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Re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：从零开始的异世界生活</a:t>
            </a:r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》</a:t>
            </a:r>
          </a:p>
          <a:p>
            <a:pPr algn="ctr"/>
            <a:r>
              <a:rPr lang="zh-CN" altLang="zh-CN" dirty="0">
                <a:solidFill>
                  <a:schemeClr val="accent1">
                    <a:lumMod val="75000"/>
                  </a:schemeClr>
                </a:solidFill>
              </a:rPr>
              <a:t>弹幕量达到了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404160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条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集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总弹幕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10104000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条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如果真爱有颜色，一定是蕾姆蓝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03744" y="3220227"/>
            <a:ext cx="43910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其他榜上有名的弹幕番剧为：</a:t>
            </a:r>
            <a:endParaRPr lang="en-US" altLang="zh-CN" dirty="0"/>
          </a:p>
          <a:p>
            <a:pPr algn="ctr"/>
            <a:endParaRPr lang="zh-CN" altLang="en-US" dirty="0"/>
          </a:p>
          <a:p>
            <a:pPr algn="ctr"/>
            <a:r>
              <a:rPr lang="zh-CN" altLang="en-US" dirty="0">
                <a:solidFill>
                  <a:schemeClr val="accent2"/>
                </a:solidFill>
              </a:rPr>
              <a:t>《</a:t>
            </a:r>
            <a:r>
              <a:rPr lang="en-US" altLang="zh-CN" dirty="0" err="1">
                <a:solidFill>
                  <a:schemeClr val="accent2"/>
                </a:solidFill>
              </a:rPr>
              <a:t>Fate:UBW</a:t>
            </a:r>
            <a:r>
              <a:rPr lang="zh-CN" altLang="en-US" dirty="0">
                <a:solidFill>
                  <a:schemeClr val="accent2"/>
                </a:solidFill>
              </a:rPr>
              <a:t>》</a:t>
            </a:r>
            <a:r>
              <a:rPr lang="en-US" altLang="zh-CN" dirty="0">
                <a:solidFill>
                  <a:schemeClr val="accent2"/>
                </a:solidFill>
              </a:rPr>
              <a:t>——333538</a:t>
            </a:r>
            <a:r>
              <a:rPr lang="zh-CN" altLang="en-US" dirty="0">
                <a:solidFill>
                  <a:schemeClr val="accent2"/>
                </a:solidFill>
              </a:rPr>
              <a:t>条</a:t>
            </a:r>
            <a:r>
              <a:rPr lang="en-US" altLang="zh-CN" dirty="0">
                <a:solidFill>
                  <a:schemeClr val="accent2"/>
                </a:solidFill>
              </a:rPr>
              <a:t>/</a:t>
            </a:r>
            <a:r>
              <a:rPr lang="zh-CN" altLang="en-US" dirty="0">
                <a:solidFill>
                  <a:schemeClr val="accent2"/>
                </a:solidFill>
              </a:rPr>
              <a:t>集</a:t>
            </a:r>
          </a:p>
          <a:p>
            <a:pPr algn="ctr"/>
            <a:r>
              <a:rPr lang="en-US" altLang="zh-CN" dirty="0">
                <a:solidFill>
                  <a:schemeClr val="accent2"/>
                </a:solidFill>
              </a:rPr>
              <a:t>Ex</a:t>
            </a:r>
            <a:r>
              <a:rPr lang="zh-CN" altLang="en-US" dirty="0">
                <a:solidFill>
                  <a:schemeClr val="accent2"/>
                </a:solidFill>
              </a:rPr>
              <a:t>咖喱棒！！！！</a:t>
            </a:r>
          </a:p>
          <a:p>
            <a:pPr algn="ctr"/>
            <a:endParaRPr lang="zh-CN" altLang="en-US" dirty="0">
              <a:solidFill>
                <a:srgbClr val="00B0F0"/>
              </a:solidFill>
            </a:endParaRPr>
          </a:p>
          <a:p>
            <a:pPr algn="ctr"/>
            <a:r>
              <a:rPr lang="zh-CN" altLang="en-US" dirty="0">
                <a:solidFill>
                  <a:srgbClr val="00B0F0"/>
                </a:solidFill>
              </a:rPr>
              <a:t>《工作细胞》</a:t>
            </a:r>
            <a:r>
              <a:rPr lang="en-US" altLang="zh-CN" dirty="0">
                <a:solidFill>
                  <a:srgbClr val="00B0F0"/>
                </a:solidFill>
              </a:rPr>
              <a:t>——258857</a:t>
            </a:r>
            <a:r>
              <a:rPr lang="zh-CN" altLang="en-US" dirty="0">
                <a:solidFill>
                  <a:srgbClr val="00B0F0"/>
                </a:solidFill>
              </a:rPr>
              <a:t>条</a:t>
            </a:r>
            <a:r>
              <a:rPr lang="en-US" altLang="zh-CN" dirty="0">
                <a:solidFill>
                  <a:srgbClr val="00B0F0"/>
                </a:solidFill>
              </a:rPr>
              <a:t>/</a:t>
            </a:r>
            <a:r>
              <a:rPr lang="zh-CN" altLang="en-US" dirty="0">
                <a:solidFill>
                  <a:srgbClr val="00B0F0"/>
                </a:solidFill>
              </a:rPr>
              <a:t>集</a:t>
            </a:r>
          </a:p>
          <a:p>
            <a:pPr algn="ctr"/>
            <a:r>
              <a:rPr lang="zh-CN" altLang="en-US" dirty="0">
                <a:solidFill>
                  <a:srgbClr val="00B0F0"/>
                </a:solidFill>
              </a:rPr>
              <a:t>辛苦了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endParaRPr lang="zh-CN" altLang="en-US" dirty="0">
              <a:solidFill>
                <a:srgbClr val="00B0F0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大型弹幕施工现场↑</a:t>
            </a:r>
          </a:p>
          <a:p>
            <a:pPr algn="ctr"/>
            <a:r>
              <a:rPr lang="zh-CN" altLang="en-US" dirty="0">
                <a:sym typeface="+mn-ea"/>
              </a:rPr>
              <a:t>大型弹幕施工现场↑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ym typeface="+mn-ea"/>
              </a:rPr>
              <a:t>大型弹幕施工现场↑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ym typeface="+mn-ea"/>
              </a:rPr>
              <a:t>大型弹幕施工现场↑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简介总览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2CBB0C-B226-4347-B0E5-243D67DB1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392" y="1470809"/>
            <a:ext cx="8079474" cy="52711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025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768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对数每集播放量与来源关系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90129" y="2254051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高质量原作吸引的一批原作党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90127" y="2991640"/>
            <a:ext cx="464756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  <a:effectLst/>
                <a:sym typeface="+mn-ea"/>
              </a:rPr>
              <a:t>漫改和小说改带来了完整的世界观和人物</a:t>
            </a:r>
            <a:r>
              <a:rPr lang="zh-CN" altLang="en-US" sz="2000" dirty="0">
                <a:solidFill>
                  <a:schemeClr val="accent3"/>
                </a:solidFill>
                <a:sym typeface="+mn-ea"/>
              </a:rPr>
              <a:t>设定</a:t>
            </a:r>
            <a:endParaRPr lang="en-US" altLang="zh-CN" sz="2000" dirty="0">
              <a:solidFill>
                <a:schemeClr val="accent3"/>
              </a:solidFill>
              <a:effectLst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17793" y="5176520"/>
            <a:ext cx="464756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  <a:sym typeface="+mn-ea"/>
              </a:rPr>
              <a:t>原创作品大多来自于新的工作室和制作人，缺少有力宣传的途径</a:t>
            </a:r>
            <a:endParaRPr lang="zh-CN" altLang="en-US" sz="2000" dirty="0">
              <a:solidFill>
                <a:schemeClr val="accent3"/>
              </a:solidFill>
              <a:effectLst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" y="1590040"/>
            <a:ext cx="7045325" cy="50323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6F4AC2-5772-46E4-80CA-5539B38D1839}"/>
              </a:ext>
            </a:extLst>
          </p:cNvPr>
          <p:cNvSpPr txBox="1"/>
          <p:nvPr/>
        </p:nvSpPr>
        <p:spPr>
          <a:xfrm>
            <a:off x="7390127" y="4065170"/>
            <a:ext cx="464756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3"/>
                </a:solidFill>
                <a:sym typeface="+mn-ea"/>
              </a:rPr>
              <a:t>游戏改吃力不讨好，番剧难以带来游  戏的代入感和自由度</a:t>
            </a:r>
            <a:endParaRPr lang="zh-CN" altLang="en-US" sz="2000" dirty="0">
              <a:solidFill>
                <a:schemeClr val="accent3"/>
              </a:solidFill>
              <a:effectLst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对数每集播放量与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05" y="1699895"/>
            <a:ext cx="7033260" cy="47732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7166" y="2657475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· 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对角色的高质量塑造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07166" y="3886835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· 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声优带来的偶像效应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07166" y="5116195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· 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声优也会参加广播剧等的录制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对数每集播放量与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05" y="1699895"/>
            <a:ext cx="7033260" cy="47732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865" y="2635885"/>
            <a:ext cx="955040" cy="1433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905" y="2635885"/>
            <a:ext cx="1157605" cy="1433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865" y="4203700"/>
            <a:ext cx="955040" cy="1381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3905" y="4203700"/>
            <a:ext cx="1157605" cy="1381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rcRect l="22689" r="29832"/>
          <a:stretch>
            <a:fillRect/>
          </a:stretch>
        </p:blipFill>
        <p:spPr>
          <a:xfrm>
            <a:off x="9656445" y="2635885"/>
            <a:ext cx="920115" cy="14331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6445" y="4203700"/>
            <a:ext cx="920115" cy="1381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6560" y="4203700"/>
            <a:ext cx="1168400" cy="1381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rcRect l="21333" r="13021" b="9204"/>
          <a:stretch>
            <a:fillRect/>
          </a:stretch>
        </p:blipFill>
        <p:spPr>
          <a:xfrm>
            <a:off x="10576560" y="2635885"/>
            <a:ext cx="1168400" cy="14331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对数每集播放量与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制作人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" y="2021205"/>
            <a:ext cx="6667500" cy="41148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284085" y="2657475"/>
            <a:ext cx="490474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出色的制作人员代表着出色的番剧质量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84085" y="3814445"/>
            <a:ext cx="464756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相对声优来说，制作人员完成一</a:t>
            </a:r>
            <a:r>
              <a:rPr lang="zh-CN" altLang="en-US" sz="2000" b="1" dirty="0">
                <a:solidFill>
                  <a:schemeClr val="accent3"/>
                </a:solidFill>
                <a:sym typeface="+mn-ea"/>
              </a:rPr>
              <a:t>番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剧    的周期要更长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84085" y="5116195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zh-CN" sz="2000" b="1" dirty="0">
                <a:solidFill>
                  <a:schemeClr val="accent3"/>
                </a:solidFill>
                <a:effectLst/>
                <a:sym typeface="+mn-ea"/>
              </a:rPr>
              <a:t>优秀的制作也是一面招牌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对数每集播放量与</a:t>
            </a:r>
            <a:r>
              <a:rPr lang="en-US" altLang="zh-CN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IP</a:t>
            </a:r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关系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37703" y="2295525"/>
            <a:ext cx="4904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基本所有知名IP的番剧的播放量都高于</a:t>
            </a: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B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站总体的平均水平的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84085" y="3552190"/>
            <a:ext cx="464756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Fate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的</a:t>
            </a: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IP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效应明显（同样的效果已经在</a:t>
            </a: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Fate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系列的手游</a:t>
            </a: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FGO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里体现）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84085" y="4792345"/>
            <a:ext cx="46475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哆啦</a:t>
            </a:r>
            <a:r>
              <a:rPr lang="en-US" altLang="zh-CN" sz="2000" b="1" dirty="0">
                <a:solidFill>
                  <a:schemeClr val="accent3"/>
                </a:solidFill>
                <a:effectLst/>
                <a:sym typeface="+mn-ea"/>
              </a:rPr>
              <a:t>A</a:t>
            </a:r>
            <a:r>
              <a:rPr lang="zh-CN" altLang="en-US" sz="2000" b="1" dirty="0">
                <a:solidFill>
                  <a:schemeClr val="accent3"/>
                </a:solidFill>
                <a:effectLst/>
                <a:sym typeface="+mn-ea"/>
              </a:rPr>
              <a:t>梦的受众固化、播放渠道广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" y="1885950"/>
            <a:ext cx="6943725" cy="4038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8b97f6a91419f646fabb30c96dca641a00a729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" y="-8890"/>
            <a:ext cx="12200890" cy="686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1980" y="4561840"/>
            <a:ext cx="6037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Episode 3</a:t>
            </a:r>
          </a:p>
          <a:p>
            <a:pPr algn="ctr"/>
            <a:endParaRPr lang="en-US" altLang="zh-CN" sz="240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好看的番剧都是什么样的？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b97f6a91419f646fabb30c96dca641a00a729b"/>
          <p:cNvPicPr>
            <a:picLocks noChangeAspect="1"/>
          </p:cNvPicPr>
          <p:nvPr/>
        </p:nvPicPr>
        <p:blipFill>
          <a:blip r:embed="rId4"/>
          <a:srcRect t="62990" b="11222"/>
          <a:stretch>
            <a:fillRect/>
          </a:stretch>
        </p:blipFill>
        <p:spPr>
          <a:xfrm>
            <a:off x="-1905" y="-8890"/>
            <a:ext cx="12190095" cy="12865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 descr="28b97f6a91419f646fabb30c96dca641a00a729b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83820"/>
            <a:ext cx="2131695" cy="1199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2195" y="45339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不同种类的番剧播放量如何？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26300" y="2257425"/>
            <a:ext cx="5142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</a:t>
            </a:r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热血运动番以及机战番播放数少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92925" y="3627120"/>
            <a:ext cx="5142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作品很多的奇幻战斗剧平均播放数不高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39890" y="4977130"/>
            <a:ext cx="5448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·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推理智斗番和音乐偶像番质量高但样本少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1693545"/>
            <a:ext cx="6825615" cy="48755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8b97f6a91419f646fabb30c96dca641a00a729b"/>
          <p:cNvPicPr>
            <a:picLocks noChangeAspect="1"/>
          </p:cNvPicPr>
          <p:nvPr/>
        </p:nvPicPr>
        <p:blipFill>
          <a:blip r:embed="rId4"/>
          <a:srcRect t="62990" b="11222"/>
          <a:stretch>
            <a:fillRect/>
          </a:stretch>
        </p:blipFill>
        <p:spPr>
          <a:xfrm>
            <a:off x="-1905" y="-8890"/>
            <a:ext cx="12190095" cy="12865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 descr="28b97f6a91419f646fabb30c96dca641a00a729b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83820"/>
            <a:ext cx="2131695" cy="1199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54250" y="45339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制作公司喜欢什么样的番剧？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25970" y="1961515"/>
            <a:ext cx="514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奇幻战斗番大受青睐，异世界的幻想冒险成为轻小说，漫画的一大热门方向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56120" y="2869565"/>
            <a:ext cx="514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节操社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J.C Staff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比较高产，几乎每个季度都会有新番开播，品控不好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56120" y="3717925"/>
            <a:ext cx="5142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骨头社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Bones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主打硬核大作，质量保证</a:t>
            </a:r>
          </a:p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钢之炼金术师，我的英雄学院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25970" y="4778375"/>
            <a:ext cx="5142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SHAFT作品日常生活中，辅以一些奇幻的元素</a:t>
            </a:r>
          </a:p>
          <a:p>
            <a:pPr algn="l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物语系列、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Fate/Extra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、魔法少女小圆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1756410"/>
            <a:ext cx="6950710" cy="4504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9d45c8352ebf3271db37efde36049b73fc8a3712b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-16510"/>
            <a:ext cx="12214225" cy="701611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578100" y="1824990"/>
            <a:ext cx="72872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5365" y="1834515"/>
            <a:ext cx="0" cy="42017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095365" y="2588260"/>
            <a:ext cx="834390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260340" y="3422650"/>
            <a:ext cx="835025" cy="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095365" y="4254500"/>
            <a:ext cx="806450" cy="3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204460" y="5088890"/>
            <a:ext cx="890905" cy="3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 15" descr="图片1"/>
          <p:cNvPicPr>
            <a:picLocks noChangeAspect="1"/>
          </p:cNvPicPr>
          <p:nvPr/>
        </p:nvPicPr>
        <p:blipFill>
          <a:blip r:embed="rId4"/>
          <a:srcRect r="46058" b="65261"/>
          <a:stretch>
            <a:fillRect/>
          </a:stretch>
        </p:blipFill>
        <p:spPr>
          <a:xfrm>
            <a:off x="7085330" y="2279650"/>
            <a:ext cx="692785" cy="624205"/>
          </a:xfrm>
          <a:prstGeom prst="rect">
            <a:avLst/>
          </a:prstGeom>
        </p:spPr>
      </p:pic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4"/>
          <a:srcRect r="46058" b="65261"/>
          <a:stretch>
            <a:fillRect/>
          </a:stretch>
        </p:blipFill>
        <p:spPr>
          <a:xfrm>
            <a:off x="4323080" y="3119120"/>
            <a:ext cx="663575" cy="598170"/>
          </a:xfrm>
          <a:prstGeom prst="rect">
            <a:avLst/>
          </a:prstGeom>
        </p:spPr>
      </p:pic>
      <p:pic>
        <p:nvPicPr>
          <p:cNvPr id="18" name="图片 17" descr="图片1"/>
          <p:cNvPicPr>
            <a:picLocks noChangeAspect="1"/>
          </p:cNvPicPr>
          <p:nvPr/>
        </p:nvPicPr>
        <p:blipFill>
          <a:blip r:embed="rId4"/>
          <a:srcRect r="46058" b="65261"/>
          <a:stretch>
            <a:fillRect/>
          </a:stretch>
        </p:blipFill>
        <p:spPr>
          <a:xfrm>
            <a:off x="7077710" y="3940175"/>
            <a:ext cx="700405" cy="631825"/>
          </a:xfrm>
          <a:prstGeom prst="rect">
            <a:avLst/>
          </a:prstGeom>
        </p:spPr>
      </p:pic>
      <p:pic>
        <p:nvPicPr>
          <p:cNvPr id="19" name="图片 18" descr="图片1"/>
          <p:cNvPicPr>
            <a:picLocks noChangeAspect="1"/>
          </p:cNvPicPr>
          <p:nvPr/>
        </p:nvPicPr>
        <p:blipFill>
          <a:blip r:embed="rId4"/>
          <a:srcRect r="46058" b="65261"/>
          <a:stretch>
            <a:fillRect/>
          </a:stretch>
        </p:blipFill>
        <p:spPr>
          <a:xfrm>
            <a:off x="4323080" y="4827270"/>
            <a:ext cx="663575" cy="598805"/>
          </a:xfrm>
          <a:prstGeom prst="rect">
            <a:avLst/>
          </a:prstGeom>
        </p:spPr>
      </p:pic>
      <p:pic>
        <p:nvPicPr>
          <p:cNvPr id="21" name="图片 20" descr="19d45c8352ebf3271db37efde36049b73f1c8a37b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75" y="73025"/>
            <a:ext cx="3114675" cy="17519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527165" y="236156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Episode 1 什么是番剧？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-572770" y="319913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Episode 2 怎么研究番剧？</a:t>
            </a:r>
            <a:endParaRPr lang="en-US" altLang="zh-CN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755765" y="402590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Episode 3 </a:t>
            </a:r>
            <a:r>
              <a:rPr lang="en-US" altLang="zh-CN" sz="2400" dirty="0" err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什么番剧受欢迎</a:t>
            </a:r>
            <a:r>
              <a:rPr lang="en-US" altLang="zh-CN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？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-777240" y="489648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Episode 4 </a:t>
            </a:r>
            <a:r>
              <a:rPr lang="zh-CN" altLang="en-US" sz="24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新番</a:t>
            </a:r>
            <a:r>
              <a:rPr lang="en-US" altLang="zh-CN" sz="2400" dirty="0" err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霸权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在哪里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？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9855" y="1379220"/>
            <a:ext cx="435610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/>
              <a:t>目 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3abac5222231ed7bdbcd548bb89ac358e0bc3b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" y="-8890"/>
            <a:ext cx="12235180" cy="68808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84525" y="5047615"/>
            <a:ext cx="60375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j-ea"/>
                <a:ea typeface="+mj-ea"/>
                <a:cs typeface="+mj-ea"/>
              </a:rPr>
              <a:t>Episode 4</a:t>
            </a:r>
          </a:p>
          <a:p>
            <a:pPr algn="ctr"/>
            <a:endParaRPr lang="zh-CN" altLang="en-US" sz="20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+mj-ea"/>
              <a:ea typeface="+mj-ea"/>
              <a:cs typeface="+mj-ea"/>
            </a:endParaRPr>
          </a:p>
          <a:p>
            <a:pPr algn="ctr"/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+mj-ea"/>
                <a:ea typeface="+mj-ea"/>
                <a:cs typeface="+mj-ea"/>
              </a:rPr>
              <a:t>新番霸权在哪里？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3abac5222231ed7bdbcd548bb89ac358e0bc3b8"/>
          <p:cNvPicPr>
            <a:picLocks noChangeAspect="1"/>
          </p:cNvPicPr>
          <p:nvPr/>
        </p:nvPicPr>
        <p:blipFill>
          <a:blip r:embed="rId4"/>
          <a:srcRect t="73671" b="12016"/>
          <a:stretch>
            <a:fillRect/>
          </a:stretch>
        </p:blipFill>
        <p:spPr>
          <a:xfrm>
            <a:off x="-21590" y="-8255"/>
            <a:ext cx="12235180" cy="12947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22195" y="453390"/>
            <a:ext cx="6037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什么决定了番剧的播放量？</a:t>
            </a:r>
          </a:p>
        </p:txBody>
      </p:sp>
      <p:pic>
        <p:nvPicPr>
          <p:cNvPr id="8" name="图片 7" descr="f3abac5222231ed7bdbcd548bb89ac358e0bc3b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635"/>
            <a:ext cx="2103755" cy="1276350"/>
          </a:xfrm>
          <a:prstGeom prst="rect">
            <a:avLst/>
          </a:prstGeom>
        </p:spPr>
      </p:pic>
      <p:graphicFrame>
        <p:nvGraphicFramePr>
          <p:cNvPr id="2" name="图表 1"/>
          <p:cNvGraphicFramePr/>
          <p:nvPr/>
        </p:nvGraphicFramePr>
        <p:xfrm>
          <a:off x="548640" y="1536065"/>
          <a:ext cx="7162800" cy="4906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434465" y="6104890"/>
            <a:ext cx="5142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各特征（</a:t>
            </a:r>
            <a:r>
              <a:rPr lang="en-US" altLang="zh-CN" sz="1600"/>
              <a:t>p</a:t>
            </a:r>
            <a:r>
              <a:rPr lang="zh-CN" altLang="en-US" sz="1600"/>
              <a:t>值均小于</a:t>
            </a:r>
            <a:r>
              <a:rPr lang="en-US" altLang="zh-CN" sz="1600"/>
              <a:t>0.001</a:t>
            </a:r>
            <a:r>
              <a:rPr lang="zh-CN" altLang="en-US" sz="1600"/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 rot="16200000">
            <a:off x="-2256790" y="4069080"/>
            <a:ext cx="5142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线性回归系数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91145" y="2018665"/>
            <a:ext cx="514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·  </a:t>
            </a:r>
            <a:r>
              <a:rPr lang="zh-CN" altLang="en-US" sz="2000" dirty="0">
                <a:solidFill>
                  <a:schemeClr val="accent1"/>
                </a:solidFill>
              </a:rPr>
              <a:t>热门</a:t>
            </a:r>
            <a:r>
              <a:rPr lang="en-US" altLang="zh-CN" sz="2000" dirty="0">
                <a:solidFill>
                  <a:schemeClr val="accent1"/>
                </a:solidFill>
              </a:rPr>
              <a:t>IP</a:t>
            </a:r>
            <a:r>
              <a:rPr lang="zh-CN" altLang="en-US" sz="2000" dirty="0">
                <a:solidFill>
                  <a:schemeClr val="accent1"/>
                </a:solidFill>
              </a:rPr>
              <a:t>能为番剧带来大量的播放量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   </a:t>
            </a:r>
            <a:r>
              <a:rPr lang="zh-CN" altLang="en-US" sz="2000" dirty="0">
                <a:solidFill>
                  <a:schemeClr val="accent1"/>
                </a:solidFill>
              </a:rPr>
              <a:t>和热度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91145" y="2883535"/>
            <a:ext cx="4322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·  </a:t>
            </a:r>
            <a:r>
              <a:rPr lang="zh-CN" altLang="en-US" sz="2000" dirty="0">
                <a:solidFill>
                  <a:schemeClr val="accent1"/>
                </a:solidFill>
              </a:rPr>
              <a:t>漫改和小说改的动画不仅有粉丝基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   </a:t>
            </a:r>
            <a:r>
              <a:rPr lang="zh-CN" altLang="en-US" sz="2000" dirty="0">
                <a:solidFill>
                  <a:schemeClr val="accent1"/>
                </a:solidFill>
              </a:rPr>
              <a:t>础，且其有完整的原作，质量有一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   </a:t>
            </a:r>
            <a:r>
              <a:rPr lang="zh-CN" altLang="en-US" sz="2000" dirty="0">
                <a:solidFill>
                  <a:schemeClr val="accent1"/>
                </a:solidFill>
              </a:rPr>
              <a:t>定保障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91145" y="4168591"/>
            <a:ext cx="514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·  </a:t>
            </a:r>
            <a:r>
              <a:rPr lang="zh-CN" altLang="en-US" sz="2000" dirty="0">
                <a:solidFill>
                  <a:schemeClr val="accent1"/>
                </a:solidFill>
              </a:rPr>
              <a:t>制作人与声优同样能带来粉丝和番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   </a:t>
            </a:r>
            <a:r>
              <a:rPr lang="zh-CN" altLang="en-US" sz="2000" dirty="0">
                <a:solidFill>
                  <a:schemeClr val="accent1"/>
                </a:solidFill>
              </a:rPr>
              <a:t>剧质量保证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91145" y="5135245"/>
            <a:ext cx="51422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1"/>
                </a:solidFill>
              </a:rPr>
              <a:t>·  </a:t>
            </a:r>
            <a:r>
              <a:rPr lang="zh-CN" altLang="en-US" sz="2000" dirty="0">
                <a:solidFill>
                  <a:schemeClr val="accent1"/>
                </a:solidFill>
              </a:rPr>
              <a:t>科幻和少儿类型的番剧</a:t>
            </a:r>
          </a:p>
          <a:p>
            <a:pPr algn="l"/>
            <a:r>
              <a:rPr lang="zh-CN" altLang="en-US" sz="2000" dirty="0">
                <a:solidFill>
                  <a:schemeClr val="accent1"/>
                </a:solidFill>
              </a:rPr>
              <a:t>   在</a:t>
            </a:r>
            <a:r>
              <a:rPr lang="en-US" altLang="zh-CN" sz="2000" dirty="0">
                <a:solidFill>
                  <a:schemeClr val="accent1"/>
                </a:solidFill>
              </a:rPr>
              <a:t>b</a:t>
            </a:r>
            <a:r>
              <a:rPr lang="zh-CN" altLang="en-US" sz="2000" dirty="0">
                <a:solidFill>
                  <a:schemeClr val="accent1"/>
                </a:solidFill>
              </a:rPr>
              <a:t>站市场反应一般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3abac5222231ed7bdbcd548bb89ac358e0bc3b8"/>
          <p:cNvPicPr>
            <a:picLocks noChangeAspect="1"/>
          </p:cNvPicPr>
          <p:nvPr/>
        </p:nvPicPr>
        <p:blipFill>
          <a:blip r:embed="rId4"/>
          <a:srcRect t="73671" b="12016"/>
          <a:stretch>
            <a:fillRect/>
          </a:stretch>
        </p:blipFill>
        <p:spPr>
          <a:xfrm>
            <a:off x="-21590" y="-8255"/>
            <a:ext cx="12235180" cy="12947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22195" y="453390"/>
            <a:ext cx="603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sym typeface="+mn-ea"/>
              </a:rPr>
              <a:t>树模型</a:t>
            </a:r>
            <a:endParaRPr lang="zh-CN" altLang="en-US" sz="24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图片 7" descr="f3abac5222231ed7bdbcd548bb89ac358e0bc3b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635"/>
            <a:ext cx="2103755" cy="12763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351922" y="1610360"/>
            <a:ext cx="1146810" cy="506730"/>
            <a:chOff x="3178" y="3629"/>
            <a:chExt cx="1806" cy="798"/>
          </a:xfrm>
        </p:grpSpPr>
        <p:pic>
          <p:nvPicPr>
            <p:cNvPr id="3" name="图片 2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3317" y="3715"/>
              <a:ext cx="152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时间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851527" y="1933575"/>
            <a:ext cx="4160520" cy="557530"/>
            <a:chOff x="6612" y="3075"/>
            <a:chExt cx="5648" cy="878"/>
          </a:xfrm>
        </p:grpSpPr>
        <p:grpSp>
          <p:nvGrpSpPr>
            <p:cNvPr id="15" name="组合 14"/>
            <p:cNvGrpSpPr/>
            <p:nvPr/>
          </p:nvGrpSpPr>
          <p:grpSpPr>
            <a:xfrm>
              <a:off x="6614" y="3364"/>
              <a:ext cx="5643" cy="589"/>
              <a:chOff x="6614" y="3364"/>
              <a:chExt cx="5643" cy="1047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9437" y="3364"/>
                <a:ext cx="0" cy="5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10339" y="3083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   &gt;2011</a:t>
              </a:r>
              <a:r>
                <a:rPr lang="zh-CN" altLang="en-US" dirty="0"/>
                <a:t>年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12" y="3075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&lt;2011</a:t>
              </a:r>
              <a:r>
                <a:rPr lang="zh-CN" altLang="en-US" dirty="0"/>
                <a:t>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301061" y="2510790"/>
            <a:ext cx="1176655" cy="507365"/>
            <a:chOff x="3132" y="3629"/>
            <a:chExt cx="1853" cy="799"/>
          </a:xfrm>
        </p:grpSpPr>
        <p:pic>
          <p:nvPicPr>
            <p:cNvPr id="20" name="图片 19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哆啦</a:t>
              </a:r>
              <a:r>
                <a: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</a:t>
              </a:r>
              <a:r>
                <a:rPr lang="zh-CN" altLang="en-US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梦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23196" y="2858135"/>
            <a:ext cx="2671192" cy="557530"/>
            <a:chOff x="6612" y="3075"/>
            <a:chExt cx="5648" cy="878"/>
          </a:xfrm>
        </p:grpSpPr>
        <p:grpSp>
          <p:nvGrpSpPr>
            <p:cNvPr id="24" name="组合 23"/>
            <p:cNvGrpSpPr/>
            <p:nvPr/>
          </p:nvGrpSpPr>
          <p:grpSpPr>
            <a:xfrm>
              <a:off x="6614" y="3364"/>
              <a:ext cx="5643" cy="589"/>
              <a:chOff x="6614" y="3364"/>
              <a:chExt cx="5643" cy="1047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9437" y="3364"/>
                <a:ext cx="0" cy="5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10339" y="3083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/>
                <a:t>是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12" y="3075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否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36456" y="3411220"/>
            <a:ext cx="1176655" cy="507365"/>
            <a:chOff x="3132" y="3629"/>
            <a:chExt cx="1853" cy="799"/>
          </a:xfrm>
        </p:grpSpPr>
        <p:pic>
          <p:nvPicPr>
            <p:cNvPr id="40" name="图片 39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时间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28050" y="3744595"/>
            <a:ext cx="3594119" cy="557530"/>
            <a:chOff x="6612" y="3075"/>
            <a:chExt cx="5648" cy="878"/>
          </a:xfrm>
        </p:grpSpPr>
        <p:grpSp>
          <p:nvGrpSpPr>
            <p:cNvPr id="43" name="组合 42"/>
            <p:cNvGrpSpPr/>
            <p:nvPr/>
          </p:nvGrpSpPr>
          <p:grpSpPr>
            <a:xfrm>
              <a:off x="6614" y="3364"/>
              <a:ext cx="5643" cy="589"/>
              <a:chOff x="6614" y="3364"/>
              <a:chExt cx="5643" cy="1047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9437" y="3364"/>
                <a:ext cx="0" cy="5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/>
            <p:cNvSpPr txBox="1"/>
            <p:nvPr/>
          </p:nvSpPr>
          <p:spPr>
            <a:xfrm>
              <a:off x="10339" y="3083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/>
                <a:t>&gt;2006</a:t>
              </a:r>
              <a:r>
                <a:rPr lang="zh-CN" altLang="en-US"/>
                <a:t>年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612" y="3075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&lt;2006</a:t>
              </a:r>
              <a:r>
                <a:rPr lang="zh-CN" altLang="en-US"/>
                <a:t>年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41311" y="4302760"/>
            <a:ext cx="1176655" cy="507365"/>
            <a:chOff x="3132" y="3629"/>
            <a:chExt cx="1853" cy="799"/>
          </a:xfrm>
        </p:grpSpPr>
        <p:pic>
          <p:nvPicPr>
            <p:cNvPr id="51" name="图片 50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52" name="文本框 51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9.35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712551" y="4302760"/>
            <a:ext cx="1176655" cy="507365"/>
            <a:chOff x="3132" y="3629"/>
            <a:chExt cx="1853" cy="799"/>
          </a:xfrm>
        </p:grpSpPr>
        <p:pic>
          <p:nvPicPr>
            <p:cNvPr id="54" name="图片 53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55" name="文本框 54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10.19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43362" y="3410585"/>
            <a:ext cx="1139825" cy="447675"/>
            <a:chOff x="3132" y="3629"/>
            <a:chExt cx="1853" cy="799"/>
          </a:xfrm>
        </p:grpSpPr>
        <p:pic>
          <p:nvPicPr>
            <p:cNvPr id="57" name="图片 56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3132" y="3714"/>
              <a:ext cx="1853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12.28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341189" y="2506345"/>
            <a:ext cx="1430020" cy="507365"/>
            <a:chOff x="3132" y="3629"/>
            <a:chExt cx="1853" cy="799"/>
          </a:xfrm>
        </p:grpSpPr>
        <p:pic>
          <p:nvPicPr>
            <p:cNvPr id="94" name="图片 93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95" name="文本框 94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国家</a:t>
              </a: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地区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238879" y="2817495"/>
            <a:ext cx="3402965" cy="593725"/>
            <a:chOff x="6385" y="3018"/>
            <a:chExt cx="5875" cy="935"/>
          </a:xfrm>
        </p:grpSpPr>
        <p:grpSp>
          <p:nvGrpSpPr>
            <p:cNvPr id="97" name="组合 96"/>
            <p:cNvGrpSpPr/>
            <p:nvPr/>
          </p:nvGrpSpPr>
          <p:grpSpPr>
            <a:xfrm>
              <a:off x="6614" y="3364"/>
              <a:ext cx="5643" cy="589"/>
              <a:chOff x="6614" y="3364"/>
              <a:chExt cx="5643" cy="1047"/>
            </a:xfrm>
          </p:grpSpPr>
          <p:cxnSp>
            <p:nvCxnSpPr>
              <p:cNvPr id="98" name="直接连接符 97"/>
              <p:cNvCxnSpPr/>
              <p:nvPr/>
            </p:nvCxnSpPr>
            <p:spPr>
              <a:xfrm>
                <a:off x="9437" y="3364"/>
                <a:ext cx="0" cy="51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2" name="文本框 101"/>
            <p:cNvSpPr txBox="1"/>
            <p:nvPr/>
          </p:nvSpPr>
          <p:spPr>
            <a:xfrm>
              <a:off x="10339" y="3083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/>
                <a:t>其他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6385" y="3018"/>
              <a:ext cx="22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 韩国</a:t>
              </a:r>
              <a:r>
                <a:rPr lang="en-US" altLang="zh-CN" sz="1200" dirty="0"/>
                <a:t>/</a:t>
              </a:r>
              <a:r>
                <a:rPr lang="zh-CN" altLang="en-US" sz="1200" dirty="0"/>
                <a:t>英国</a:t>
              </a:r>
            </a:p>
            <a:p>
              <a:r>
                <a:rPr lang="zh-CN" altLang="en-US" sz="1200" dirty="0"/>
                <a:t> 中国台湾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5932074" y="3416300"/>
            <a:ext cx="981710" cy="454080"/>
            <a:chOff x="3132" y="3629"/>
            <a:chExt cx="1853" cy="799"/>
          </a:xfrm>
        </p:grpSpPr>
        <p:pic>
          <p:nvPicPr>
            <p:cNvPr id="105" name="图片 104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06" name="文本框 105"/>
            <p:cNvSpPr txBox="1"/>
            <p:nvPr/>
          </p:nvSpPr>
          <p:spPr>
            <a:xfrm>
              <a:off x="3132" y="3714"/>
              <a:ext cx="1853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8.87</a:t>
              </a: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9210120" y="3406775"/>
            <a:ext cx="961390" cy="445654"/>
            <a:chOff x="3132" y="3629"/>
            <a:chExt cx="1853" cy="808"/>
          </a:xfrm>
        </p:grpSpPr>
        <p:pic>
          <p:nvPicPr>
            <p:cNvPr id="108" name="图片 107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09" name="文本框 108"/>
            <p:cNvSpPr txBox="1"/>
            <p:nvPr/>
          </p:nvSpPr>
          <p:spPr>
            <a:xfrm>
              <a:off x="3132" y="3714"/>
              <a:ext cx="1853" cy="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少儿</a:t>
              </a: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7415608" y="3613785"/>
            <a:ext cx="3449332" cy="594360"/>
            <a:chOff x="6385" y="3018"/>
            <a:chExt cx="6082" cy="936"/>
          </a:xfrm>
        </p:grpSpPr>
        <p:grpSp>
          <p:nvGrpSpPr>
            <p:cNvPr id="111" name="组合 110"/>
            <p:cNvGrpSpPr/>
            <p:nvPr/>
          </p:nvGrpSpPr>
          <p:grpSpPr>
            <a:xfrm>
              <a:off x="6614" y="3357"/>
              <a:ext cx="5643" cy="597"/>
              <a:chOff x="6614" y="3351"/>
              <a:chExt cx="5643" cy="1061"/>
            </a:xfrm>
          </p:grpSpPr>
          <p:cxnSp>
            <p:nvCxnSpPr>
              <p:cNvPr id="112" name="直接连接符 111"/>
              <p:cNvCxnSpPr>
                <a:stCxn id="116" idx="1"/>
              </p:cNvCxnSpPr>
              <p:nvPr/>
            </p:nvCxnSpPr>
            <p:spPr>
              <a:xfrm flipH="1">
                <a:off x="10545" y="3351"/>
                <a:ext cx="1" cy="53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6" name="文本框 115"/>
            <p:cNvSpPr txBox="1"/>
            <p:nvPr/>
          </p:nvSpPr>
          <p:spPr>
            <a:xfrm>
              <a:off x="10546" y="3075"/>
              <a:ext cx="19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/>
                <a:t>否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385" y="3018"/>
              <a:ext cx="229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是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7082086" y="4208145"/>
            <a:ext cx="981710" cy="454080"/>
            <a:chOff x="3132" y="3629"/>
            <a:chExt cx="1853" cy="799"/>
          </a:xfrm>
        </p:grpSpPr>
        <p:pic>
          <p:nvPicPr>
            <p:cNvPr id="119" name="图片 118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20" name="文本框 119"/>
            <p:cNvSpPr txBox="1"/>
            <p:nvPr/>
          </p:nvSpPr>
          <p:spPr>
            <a:xfrm>
              <a:off x="3132" y="3714"/>
              <a:ext cx="1853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9.11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0202651" y="4208145"/>
            <a:ext cx="1176655" cy="507365"/>
            <a:chOff x="3132" y="3629"/>
            <a:chExt cx="1853" cy="799"/>
          </a:xfrm>
        </p:grpSpPr>
        <p:pic>
          <p:nvPicPr>
            <p:cNvPr id="122" name="图片 121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23" name="文本框 122"/>
            <p:cNvSpPr txBox="1"/>
            <p:nvPr/>
          </p:nvSpPr>
          <p:spPr>
            <a:xfrm>
              <a:off x="3132" y="3714"/>
              <a:ext cx="185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漫改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9284394" y="4394806"/>
            <a:ext cx="2022147" cy="902005"/>
            <a:chOff x="6614" y="3018"/>
            <a:chExt cx="5643" cy="935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614" y="3350"/>
              <a:ext cx="5643" cy="603"/>
              <a:chOff x="6614" y="3341"/>
              <a:chExt cx="5643" cy="1071"/>
            </a:xfrm>
          </p:grpSpPr>
          <p:cxnSp>
            <p:nvCxnSpPr>
              <p:cNvPr id="126" name="直接连接符 125"/>
              <p:cNvCxnSpPr>
                <a:cxnSpLocks/>
                <a:stCxn id="130" idx="1"/>
              </p:cNvCxnSpPr>
              <p:nvPr/>
            </p:nvCxnSpPr>
            <p:spPr>
              <a:xfrm flipH="1">
                <a:off x="10448" y="3343"/>
                <a:ext cx="1" cy="53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V="1">
                <a:off x="6614" y="3881"/>
                <a:ext cx="5643" cy="1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/>
              <p:nvPr/>
            </p:nvCxnSpPr>
            <p:spPr>
              <a:xfrm>
                <a:off x="6614" y="3881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/>
              <p:nvPr/>
            </p:nvCxnSpPr>
            <p:spPr>
              <a:xfrm>
                <a:off x="12257" y="3895"/>
                <a:ext cx="0" cy="51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0" name="文本框 129"/>
            <p:cNvSpPr txBox="1"/>
            <p:nvPr/>
          </p:nvSpPr>
          <p:spPr>
            <a:xfrm>
              <a:off x="10448" y="3018"/>
              <a:ext cx="1115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dirty="0"/>
            </a:p>
            <a:p>
              <a:pPr algn="r"/>
              <a:r>
                <a:rPr lang="zh-CN" altLang="en-US" dirty="0"/>
                <a:t>否</a:t>
              </a: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6663" y="3305"/>
              <a:ext cx="2290" cy="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/>
                <a:t>是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8897529" y="5290722"/>
            <a:ext cx="981710" cy="454080"/>
            <a:chOff x="3132" y="3629"/>
            <a:chExt cx="1853" cy="799"/>
          </a:xfrm>
        </p:grpSpPr>
        <p:pic>
          <p:nvPicPr>
            <p:cNvPr id="133" name="图片 132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34" name="文本框 133"/>
            <p:cNvSpPr txBox="1"/>
            <p:nvPr/>
          </p:nvSpPr>
          <p:spPr>
            <a:xfrm>
              <a:off x="3132" y="3714"/>
              <a:ext cx="1853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13.25</a:t>
              </a: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0931597" y="5296811"/>
            <a:ext cx="981710" cy="454080"/>
            <a:chOff x="3132" y="3629"/>
            <a:chExt cx="1853" cy="799"/>
          </a:xfrm>
        </p:grpSpPr>
        <p:pic>
          <p:nvPicPr>
            <p:cNvPr id="136" name="图片 135" descr="f3abac5222231ed7bdbcd548bb89ac358e0bc3b8"/>
            <p:cNvPicPr>
              <a:picLocks noChangeAspect="1"/>
            </p:cNvPicPr>
            <p:nvPr/>
          </p:nvPicPr>
          <p:blipFill>
            <a:blip r:embed="rId4"/>
            <a:srcRect t="73671" b="12016"/>
            <a:stretch>
              <a:fillRect/>
            </a:stretch>
          </p:blipFill>
          <p:spPr>
            <a:xfrm>
              <a:off x="3178" y="3629"/>
              <a:ext cx="1806" cy="799"/>
            </a:xfrm>
            <a:prstGeom prst="rect">
              <a:avLst/>
            </a:prstGeom>
          </p:spPr>
        </p:pic>
        <p:sp>
          <p:nvSpPr>
            <p:cNvPr id="137" name="文本框 136"/>
            <p:cNvSpPr txBox="1"/>
            <p:nvPr/>
          </p:nvSpPr>
          <p:spPr>
            <a:xfrm>
              <a:off x="3132" y="3714"/>
              <a:ext cx="1853" cy="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None/>
              </a:pPr>
              <a:r>
                <a:rPr lang="en-US" altLang="zh-CN" sz="200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11.79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3abac5222231ed7bdbcd548bb89ac358e0bc3b8"/>
          <p:cNvPicPr>
            <a:picLocks noChangeAspect="1"/>
          </p:cNvPicPr>
          <p:nvPr/>
        </p:nvPicPr>
        <p:blipFill>
          <a:blip r:embed="rId4"/>
          <a:srcRect t="73671" b="12016"/>
          <a:stretch>
            <a:fillRect/>
          </a:stretch>
        </p:blipFill>
        <p:spPr>
          <a:xfrm>
            <a:off x="-21590" y="-8255"/>
            <a:ext cx="12235180" cy="12947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22195" y="453390"/>
            <a:ext cx="6037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番剧区</a:t>
            </a:r>
            <a:r>
              <a:rPr lang="en-US" altLang="zh-CN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UP</a:t>
            </a: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主的</a:t>
            </a: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sym typeface="+mn-ea"/>
              </a:rPr>
              <a:t>四</a:t>
            </a: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点自我修养</a:t>
            </a:r>
            <a:endParaRPr lang="zh-CN" altLang="en-US" sz="24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8" name="图片 7" descr="f3abac5222231ed7bdbcd548bb89ac358e0bc3b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635"/>
            <a:ext cx="2103755" cy="1276350"/>
          </a:xfrm>
          <a:prstGeom prst="rect">
            <a:avLst/>
          </a:prstGeom>
        </p:spPr>
      </p:pic>
      <p:sp>
        <p:nvSpPr>
          <p:cNvPr id="138" name="文本框 137">
            <a:extLst>
              <a:ext uri="{FF2B5EF4-FFF2-40B4-BE49-F238E27FC236}">
                <a16:creationId xmlns:a16="http://schemas.microsoft.com/office/drawing/2014/main" id="{63735901-8DB6-4AD8-B6DA-E8C615C2D196}"/>
              </a:ext>
            </a:extLst>
          </p:cNvPr>
          <p:cNvSpPr txBox="1"/>
          <p:nvPr/>
        </p:nvSpPr>
        <p:spPr>
          <a:xfrm>
            <a:off x="2021517" y="1644630"/>
            <a:ext cx="8187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漫改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能为番剧带来大量的播放量，多看漫画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原作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，既能吸引到喜欢原作的粉丝，漫改作品的强势也会为你带来人气</a:t>
            </a:r>
            <a:endParaRPr lang="zh-CN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热门的</a:t>
            </a:r>
            <a:r>
              <a:rPr lang="en-US" altLang="zh-CN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也能增加番剧的播放量，所以一定要了解这些热门</a:t>
            </a:r>
            <a:r>
              <a:rPr lang="en-US" altLang="zh-CN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，即使你觉得他们并不好看</a:t>
            </a: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了解人气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制作人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花田十辉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与高水品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制作商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骨头社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，因为他们会是番剧质量的保障</a:t>
            </a: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多涉猎</a:t>
            </a:r>
            <a:r>
              <a:rPr lang="zh-CN" altLang="en-US" sz="2400" dirty="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各种类型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的番剧，因为下一季的霸权，可能是高燃的异世界奇幻冒险，也有可能是搞笑的校园日常</a:t>
            </a:r>
          </a:p>
          <a:p>
            <a:endParaRPr lang="en-US" altLang="zh-CN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0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3abac5222231ed7bdbcd548bb89ac358e0bc3b8"/>
          <p:cNvPicPr>
            <a:picLocks noChangeAspect="1"/>
          </p:cNvPicPr>
          <p:nvPr/>
        </p:nvPicPr>
        <p:blipFill>
          <a:blip r:embed="rId4"/>
          <a:srcRect t="73671" b="12016"/>
          <a:stretch>
            <a:fillRect/>
          </a:stretch>
        </p:blipFill>
        <p:spPr>
          <a:xfrm>
            <a:off x="-21590" y="-8255"/>
            <a:ext cx="12235180" cy="129476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-70485" y="1282700"/>
            <a:ext cx="12258675" cy="31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322195" y="453390"/>
            <a:ext cx="6037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建模预测</a:t>
            </a:r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/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预测准确度（和</a:t>
            </a:r>
            <a:r>
              <a:rPr lang="en-US" altLang="zh-CN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lex</a:t>
            </a:r>
            <a:r>
              <a:rPr lang="zh-CN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对比）</a:t>
            </a:r>
          </a:p>
        </p:txBody>
      </p:sp>
      <p:pic>
        <p:nvPicPr>
          <p:cNvPr id="8" name="图片 7" descr="f3abac5222231ed7bdbcd548bb89ac358e0bc3b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635"/>
            <a:ext cx="2103755" cy="12763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1410C5B-66F5-4FBC-9CEB-BF503EAAC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47538"/>
              </p:ext>
            </p:extLst>
          </p:nvPr>
        </p:nvGraphicFramePr>
        <p:xfrm>
          <a:off x="1484095" y="1748155"/>
          <a:ext cx="9223810" cy="434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027">
                  <a:extLst>
                    <a:ext uri="{9D8B030D-6E8A-4147-A177-3AD203B41FA5}">
                      <a16:colId xmlns:a16="http://schemas.microsoft.com/office/drawing/2014/main" val="1971884127"/>
                    </a:ext>
                  </a:extLst>
                </a:gridCol>
                <a:gridCol w="3335932">
                  <a:extLst>
                    <a:ext uri="{9D8B030D-6E8A-4147-A177-3AD203B41FA5}">
                      <a16:colId xmlns:a16="http://schemas.microsoft.com/office/drawing/2014/main" val="2144857957"/>
                    </a:ext>
                  </a:extLst>
                </a:gridCol>
                <a:gridCol w="3957851">
                  <a:extLst>
                    <a:ext uri="{9D8B030D-6E8A-4147-A177-3AD203B41FA5}">
                      <a16:colId xmlns:a16="http://schemas.microsoft.com/office/drawing/2014/main" val="2412284979"/>
                    </a:ext>
                  </a:extLst>
                </a:gridCol>
              </a:tblGrid>
              <a:tr h="4860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新人</a:t>
                      </a:r>
                      <a:r>
                        <a:rPr lang="en-US" altLang="zh-CN" sz="1600" dirty="0"/>
                        <a:t>UP</a:t>
                      </a:r>
                      <a:r>
                        <a:rPr lang="zh-CN" altLang="en-US" sz="1600" dirty="0"/>
                        <a:t>主小辉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知名</a:t>
                      </a:r>
                      <a:r>
                        <a:rPr lang="en-US" altLang="zh-CN" sz="1600" dirty="0"/>
                        <a:t>UP</a:t>
                      </a:r>
                      <a:r>
                        <a:rPr lang="zh-CN" altLang="en-US" sz="1600" dirty="0"/>
                        <a:t>主</a:t>
                      </a:r>
                      <a:r>
                        <a:rPr lang="en-US" altLang="zh-CN" sz="1600" dirty="0"/>
                        <a:t>Lex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6584940"/>
                  </a:ext>
                </a:extLst>
              </a:tr>
              <a:tr h="79248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七月新番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霸权预测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前四名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擅长捉弄的高木同学 第二季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普通攻击是全体攻击</a:t>
                      </a:r>
                      <a:r>
                        <a:rPr lang="en-US" altLang="zh-CN" sz="1600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zh-CN" alt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52228"/>
                  </a:ext>
                </a:extLst>
              </a:tr>
              <a:tr h="792480">
                <a:tc vMerge="1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君主埃尔梅罗二世的记事簿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君主埃尔梅罗二世记事簿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244065"/>
                  </a:ext>
                </a:extLst>
              </a:tr>
              <a:tr h="11470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普通攻击是全体攻击</a:t>
                      </a:r>
                      <a:r>
                        <a:rPr lang="en-US" altLang="zh-CN" sz="1600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zh-CN" altLang="en-US" sz="16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在地下城寻求邂逅是否搞错了什么</a:t>
                      </a:r>
                      <a:endParaRPr lang="en-US" altLang="zh-CN" sz="1600" dirty="0">
                        <a:solidFill>
                          <a:schemeClr val="accent2"/>
                        </a:solidFill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第二季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459725"/>
                  </a:ext>
                </a:extLst>
              </a:tr>
              <a:tr h="11261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accent2"/>
                          </a:solidFill>
                        </a:rPr>
                        <a:t>在地下城寻求邂逅是否搞错了什么 第二季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平凡职业造就世界最强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731037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2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" y="-22538"/>
            <a:ext cx="12222480" cy="68751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99BB236-7655-4C05-ABAE-C898F05EFC6F}"/>
              </a:ext>
            </a:extLst>
          </p:cNvPr>
          <p:cNvSpPr txBox="1"/>
          <p:nvPr/>
        </p:nvSpPr>
        <p:spPr>
          <a:xfrm>
            <a:off x="464023" y="423081"/>
            <a:ext cx="3944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Thank You</a:t>
            </a:r>
            <a:r>
              <a:rPr lang="zh-CN" altLang="en-US" sz="6000" dirty="0"/>
              <a:t>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e433987f096a596d0ef6fa8c291ba2e8c86cd42e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85" y="-16510"/>
            <a:ext cx="12232640" cy="6879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41980" y="4365625"/>
            <a:ext cx="6037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Episode 1</a:t>
            </a:r>
          </a:p>
          <a:p>
            <a:pPr algn="ctr"/>
            <a:endParaRPr lang="en-US" altLang="zh-CN" sz="24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cs typeface="+mj-ea"/>
            </a:endParaRPr>
          </a:p>
          <a:p>
            <a:pPr algn="ctr"/>
            <a:r>
              <a:rPr lang="en-US" altLang="zh-CN" sz="24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什么是番剧？</a:t>
            </a:r>
          </a:p>
        </p:txBody>
      </p:sp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F16FA380-DE87-4818-867C-45D358D41EDC}"/>
              </a:ext>
            </a:extLst>
          </p:cNvPr>
          <p:cNvSpPr txBox="1"/>
          <p:nvPr/>
        </p:nvSpPr>
        <p:spPr>
          <a:xfrm>
            <a:off x="2893501" y="6516488"/>
            <a:ext cx="557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数据来源：</a:t>
            </a:r>
            <a:r>
              <a:rPr lang="en-US" altLang="zh-CN" sz="1600" dirty="0"/>
              <a:t>b</a:t>
            </a:r>
            <a:r>
              <a:rPr lang="zh-CN" altLang="en-US" sz="1600" dirty="0"/>
              <a:t>站</a:t>
            </a:r>
            <a:r>
              <a:rPr lang="en-US" altLang="zh-CN" sz="1600" dirty="0"/>
              <a:t>2019Q1</a:t>
            </a:r>
            <a:r>
              <a:rPr lang="zh-CN" altLang="en-US" sz="1600" dirty="0"/>
              <a:t>财报、方正证券</a:t>
            </a:r>
            <a:r>
              <a:rPr lang="en-US" altLang="zh-CN" sz="1600" dirty="0"/>
              <a:t>b</a:t>
            </a:r>
            <a:r>
              <a:rPr lang="zh-CN" altLang="en-US" sz="1600" dirty="0"/>
              <a:t>站研究报告</a:t>
            </a:r>
          </a:p>
        </p:txBody>
      </p:sp>
      <p:pic>
        <p:nvPicPr>
          <p:cNvPr id="5" name="图片 4" descr="e433987f096a596d0ef6fa8c291ba2e8c86cd42e"/>
          <p:cNvPicPr>
            <a:picLocks noChangeAspect="1"/>
          </p:cNvPicPr>
          <p:nvPr/>
        </p:nvPicPr>
        <p:blipFill rotWithShape="1">
          <a:blip r:embed="rId4"/>
          <a:srcRect b="72278"/>
          <a:stretch/>
        </p:blipFill>
        <p:spPr>
          <a:xfrm>
            <a:off x="0" y="2958"/>
            <a:ext cx="12199620" cy="1537513"/>
          </a:xfrm>
          <a:prstGeom prst="rect">
            <a:avLst/>
          </a:prstGeom>
        </p:spPr>
      </p:pic>
      <p:pic>
        <p:nvPicPr>
          <p:cNvPr id="6" name="图片 5" descr="e433987f096a596d0ef6fa8c2911ba2e8c86cd42e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108585"/>
            <a:ext cx="2473960" cy="141414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1440" y="1522730"/>
            <a:ext cx="12033885" cy="952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565400" y="585470"/>
            <a:ext cx="350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B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+mj-ea"/>
              </a:rPr>
              <a:t>站与番剧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875385B-F1C6-4875-A385-E2486297BE1E}"/>
              </a:ext>
            </a:extLst>
          </p:cNvPr>
          <p:cNvSpPr/>
          <p:nvPr/>
        </p:nvSpPr>
        <p:spPr>
          <a:xfrm>
            <a:off x="596003" y="2689743"/>
            <a:ext cx="4169178" cy="37802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创立于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2009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年，原名</a:t>
            </a:r>
            <a:r>
              <a:rPr lang="en-US" altLang="zh-CN" dirty="0" err="1">
                <a:solidFill>
                  <a:schemeClr val="tx1"/>
                </a:solidFill>
                <a:latin typeface="+mn-ea"/>
              </a:rPr>
              <a:t>Mikufans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，后更名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bilibili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，简称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站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2011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年开始商业化扩张规模，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2018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年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上市</a:t>
            </a:r>
            <a:endParaRPr lang="en-US" altLang="zh-CN" sz="2400" dirty="0">
              <a:solidFill>
                <a:schemeClr val="accent2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中国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最大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ACG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，泛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ACG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社群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月活人数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1.01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亿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，活跃用户每天平均使用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时间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81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分钟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332C9-457D-4F13-BB65-B5E6CAAD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99" y="1986737"/>
            <a:ext cx="2476500" cy="9144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DDD224-D374-47E0-937E-83049F510A4E}"/>
              </a:ext>
            </a:extLst>
          </p:cNvPr>
          <p:cNvSpPr/>
          <p:nvPr/>
        </p:nvSpPr>
        <p:spPr>
          <a:xfrm>
            <a:off x="4613664" y="1948100"/>
            <a:ext cx="3823595" cy="27953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日语“番组”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节目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中文“连续剧”，代称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连载动画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>
              <a:lnSpc>
                <a:spcPts val="26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站二次元文化主要内容，平均一季度购入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30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余部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最热门番剧被称作“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霸权番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”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572AB-0C5D-4E0E-922B-69340D4F7BAA}"/>
              </a:ext>
            </a:extLst>
          </p:cNvPr>
          <p:cNvSpPr txBox="1"/>
          <p:nvPr/>
        </p:nvSpPr>
        <p:spPr>
          <a:xfrm>
            <a:off x="4577097" y="1573116"/>
            <a:ext cx="11037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</a:rPr>
              <a:t>番剧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0F82546-C034-4CF8-8FD4-FEE7BA784466}"/>
              </a:ext>
            </a:extLst>
          </p:cNvPr>
          <p:cNvSpPr/>
          <p:nvPr/>
        </p:nvSpPr>
        <p:spPr>
          <a:xfrm>
            <a:off x="8255357" y="3429001"/>
            <a:ext cx="3683358" cy="32584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同样源于日本，通常指视频、音乐、图像的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上传发布者</a:t>
            </a:r>
            <a:endParaRPr lang="en-US" altLang="zh-CN" sz="2400" dirty="0">
              <a:solidFill>
                <a:schemeClr val="accent2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站主要原创内容来源，月活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主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57.4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万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人气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主粉丝众多</a:t>
            </a:r>
            <a:endParaRPr lang="en-US" altLang="zh-CN" dirty="0">
              <a:solidFill>
                <a:schemeClr val="accent2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accent2"/>
              </a:solidFill>
              <a:latin typeface="+mn-ea"/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风格内容迥异，番剧区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UP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主以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推荐预测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新番为主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DAF61B-164E-4EA5-B846-A9411DAF5FAA}"/>
              </a:ext>
            </a:extLst>
          </p:cNvPr>
          <p:cNvSpPr txBox="1"/>
          <p:nvPr/>
        </p:nvSpPr>
        <p:spPr>
          <a:xfrm>
            <a:off x="10650826" y="3021372"/>
            <a:ext cx="128788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UP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</a:rPr>
              <a:t>主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12C561-6279-4350-99DE-EEAD957385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487"/>
          <a:stretch/>
        </p:blipFill>
        <p:spPr>
          <a:xfrm>
            <a:off x="-1946" y="0"/>
            <a:ext cx="12193946" cy="6859952"/>
          </a:xfrm>
          <a:prstGeom prst="rect">
            <a:avLst/>
          </a:prstGeom>
        </p:spPr>
      </p:pic>
    </p:spTree>
    <p:custDataLst>
      <p:tags r:id="rId2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433987f096a596d0ef6fa8c291ba2e8c86cd42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" y="7620"/>
            <a:ext cx="12199620" cy="6861175"/>
          </a:xfrm>
          <a:prstGeom prst="rect">
            <a:avLst/>
          </a:prstGeom>
        </p:spPr>
      </p:pic>
      <p:pic>
        <p:nvPicPr>
          <p:cNvPr id="6" name="图片 5" descr="e433987f096a596d0ef6fa8c2911ba2e8c86cd42e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108585"/>
            <a:ext cx="2473960" cy="141414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1440" y="1522730"/>
            <a:ext cx="12033885" cy="952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565400" y="585470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当然，如果你想成为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325" y="302895"/>
            <a:ext cx="1024890" cy="1024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070" y="2127250"/>
            <a:ext cx="118592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你要具有独特的迷人声线</a:t>
            </a:r>
            <a:endParaRPr lang="zh-CN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·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你要学会放观众鸽子</a:t>
            </a: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</a:t>
            </a: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你要懂得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猝不及防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的打广告（重要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  <a:p>
            <a:endParaRPr lang="zh-CN" alt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你要知道什么样的番受欢迎   √</a:t>
            </a: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· 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你要学会预测新的霸权  √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981CF9D-D31D-412A-BC65-20D9B03D2752}"/>
              </a:ext>
            </a:extLst>
          </p:cNvPr>
          <p:cNvCxnSpPr>
            <a:cxnSpLocks/>
          </p:cNvCxnSpPr>
          <p:nvPr/>
        </p:nvCxnSpPr>
        <p:spPr>
          <a:xfrm>
            <a:off x="1899651" y="2357603"/>
            <a:ext cx="3463919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F532AB2-30F6-466B-980F-CDF18BE49138}"/>
              </a:ext>
            </a:extLst>
          </p:cNvPr>
          <p:cNvCxnSpPr>
            <a:cxnSpLocks/>
          </p:cNvCxnSpPr>
          <p:nvPr/>
        </p:nvCxnSpPr>
        <p:spPr>
          <a:xfrm>
            <a:off x="1899650" y="3083209"/>
            <a:ext cx="3463919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F8515BE-DC33-4A75-9836-9D00223EB627}"/>
              </a:ext>
            </a:extLst>
          </p:cNvPr>
          <p:cNvCxnSpPr>
            <a:cxnSpLocks/>
          </p:cNvCxnSpPr>
          <p:nvPr/>
        </p:nvCxnSpPr>
        <p:spPr>
          <a:xfrm>
            <a:off x="1899649" y="3834765"/>
            <a:ext cx="5183539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496b1240172834a1bf5f25d6835760eabb895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-6985"/>
            <a:ext cx="12232005" cy="6880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99130" y="4526280"/>
            <a:ext cx="6037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Episode 2</a:t>
            </a:r>
          </a:p>
          <a:p>
            <a:pPr algn="ctr"/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cs typeface="+mj-ea"/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cs typeface="+mj-ea"/>
              </a:rPr>
              <a:t>怎么研究番剧？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96b1240172834a1bf5f25d6835760eab123b89526_副本"/>
          <p:cNvPicPr>
            <a:picLocks noChangeAspect="1"/>
          </p:cNvPicPr>
          <p:nvPr/>
        </p:nvPicPr>
        <p:blipFill>
          <a:blip r:embed="rId3"/>
          <a:srcRect b="12742"/>
          <a:stretch>
            <a:fillRect/>
          </a:stretch>
        </p:blipFill>
        <p:spPr>
          <a:xfrm>
            <a:off x="0" y="-6985"/>
            <a:ext cx="12184380" cy="152971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1440" y="152273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" y="180340"/>
            <a:ext cx="2159000" cy="1214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12365" y="556895"/>
            <a:ext cx="6037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数据说明  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原始数据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400648097"/>
              </p:ext>
            </p:extLst>
          </p:nvPr>
        </p:nvGraphicFramePr>
        <p:xfrm>
          <a:off x="884179" y="1843831"/>
          <a:ext cx="10061327" cy="4457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1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2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变量类型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变量名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详细说明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取值范围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因变量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对数集均播放量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[0, 19.989]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Log(</a:t>
                      </a:r>
                      <a:r>
                        <a:rPr lang="zh-CN" altLang="en-US" sz="1600" dirty="0"/>
                        <a:t>总播放量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集数 </a:t>
                      </a:r>
                      <a:r>
                        <a:rPr lang="en-US" altLang="zh-CN" sz="1600" dirty="0"/>
                        <a:t>+ 1)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47">
                <a:tc rowSpan="10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自变量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总弹幕数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[0,  10104000]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评分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[0, 9.9]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评分人数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[0, 115555]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33861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长评数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[0, 540001]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番剧播放结束后的评价数量（类似豆瓣）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短评数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[0, 1575]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同长评数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最大值：紫罗兰永恒花园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162553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追番人数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[0, 6086000]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一部番剧的关注人数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4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集数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[1, 6674]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2711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收费方式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类别变量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(3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大会员抢先看，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大会员观看，免费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番剧的收费方式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551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制作人员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文本信息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对于番剧制作人员的描述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49947"/>
                  </a:ext>
                </a:extLst>
              </a:tr>
              <a:tr h="378551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番剧简介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文本信息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对于番剧剧情和设定的简单描述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0521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6354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96b1240172834a1bf5f25d6835760eab123b89526_副本"/>
          <p:cNvPicPr>
            <a:picLocks noChangeAspect="1"/>
          </p:cNvPicPr>
          <p:nvPr/>
        </p:nvPicPr>
        <p:blipFill>
          <a:blip r:embed="rId3"/>
          <a:srcRect b="12742"/>
          <a:stretch>
            <a:fillRect/>
          </a:stretch>
        </p:blipFill>
        <p:spPr>
          <a:xfrm>
            <a:off x="0" y="-6985"/>
            <a:ext cx="12184380" cy="152971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91440" y="152273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" y="180340"/>
            <a:ext cx="2159000" cy="1214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12365" y="556895"/>
            <a:ext cx="6037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数据说明   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衍生变量</a:t>
            </a:r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837736499"/>
              </p:ext>
            </p:extLst>
          </p:nvPr>
        </p:nvGraphicFramePr>
        <p:xfrm>
          <a:off x="837801" y="1913315"/>
          <a:ext cx="10508777" cy="456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68">
                  <a:extLst>
                    <a:ext uri="{9D8B030D-6E8A-4147-A177-3AD203B41FA5}">
                      <a16:colId xmlns:a16="http://schemas.microsoft.com/office/drawing/2014/main" val="1905029939"/>
                    </a:ext>
                  </a:extLst>
                </a:gridCol>
                <a:gridCol w="562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264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变量类型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变量名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详细说明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取值范围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264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因变量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对数集均播放量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264">
                <a:tc rowSpan="7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自变量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外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部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因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开播年份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连续变量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[1928, 2018]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从开播日期中提取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2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开播季度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(4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春夏秋冬四个季度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从开播日期中提取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610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制作地区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(11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日本，中国，美国等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92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内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部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因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zh-CN" altLang="en-US" sz="1600" dirty="0"/>
                        <a:t>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声优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(2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参演，未参演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提取了</a:t>
                      </a:r>
                      <a:r>
                        <a:rPr lang="en-US" altLang="zh-CN" sz="1600" dirty="0"/>
                        <a:t>20</a:t>
                      </a:r>
                      <a:r>
                        <a:rPr lang="zh-CN" altLang="en-US" sz="1600" dirty="0"/>
                        <a:t>位知名且在数据集中出现多的声优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92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制作人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(2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参与制作，未参与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提取了</a:t>
                      </a:r>
                      <a:r>
                        <a:rPr lang="en-US" altLang="zh-CN" sz="1600" dirty="0"/>
                        <a:t>10</a:t>
                      </a:r>
                      <a:r>
                        <a:rPr lang="zh-CN" altLang="en-US" sz="1600" dirty="0"/>
                        <a:t>位知名且在数据集中出现多次的制作人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92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制作商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(9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A-1 Picture</a:t>
                      </a:r>
                      <a:r>
                        <a:rPr lang="zh-CN" altLang="en-US" sz="1600" dirty="0"/>
                        <a:t>，骨头社，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SHAFT</a:t>
                      </a:r>
                      <a:r>
                        <a:rPr lang="zh-CN" altLang="en-US" sz="1600" dirty="0"/>
                        <a:t>，其他等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92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IP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分类变量</a:t>
                      </a:r>
                      <a:endParaRPr lang="en-US" altLang="zh-CN" sz="1600" dirty="0"/>
                    </a:p>
                    <a:p>
                      <a:pPr algn="ctr">
                        <a:buNone/>
                      </a:pPr>
                      <a:r>
                        <a:rPr lang="en-US" altLang="zh-CN" sz="1600" dirty="0"/>
                        <a:t>(4</a:t>
                      </a:r>
                      <a:r>
                        <a:rPr lang="zh-CN" altLang="en-US" sz="1600" dirty="0"/>
                        <a:t>个水平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Fate</a:t>
                      </a:r>
                      <a:r>
                        <a:rPr lang="zh-CN" altLang="en-US" sz="1600" dirty="0"/>
                        <a:t>系列，哆啦</a:t>
                      </a:r>
                      <a:r>
                        <a:rPr lang="en-US" altLang="zh-CN" sz="1600" dirty="0"/>
                        <a:t>A</a:t>
                      </a:r>
                      <a:r>
                        <a:rPr lang="zh-CN" altLang="en-US" sz="1600" dirty="0"/>
                        <a:t>梦，偶像大师系列，其他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番剧是否属于某知名的</a:t>
                      </a:r>
                      <a:r>
                        <a:rPr lang="en-US" altLang="zh-CN" sz="1600" dirty="0"/>
                        <a:t>IP</a:t>
                      </a:r>
                      <a:r>
                        <a:rPr lang="zh-CN" altLang="en-US" sz="1600" dirty="0"/>
                        <a:t>（知名系列）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395831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288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0496b1240172834a1bf5f25d6835760eab123b89526_副本"/>
          <p:cNvPicPr>
            <a:picLocks noChangeAspect="1"/>
          </p:cNvPicPr>
          <p:nvPr/>
        </p:nvPicPr>
        <p:blipFill>
          <a:blip r:embed="rId4"/>
          <a:srcRect b="15270"/>
          <a:stretch>
            <a:fillRect/>
          </a:stretch>
        </p:blipFill>
        <p:spPr>
          <a:xfrm>
            <a:off x="3810" y="2540"/>
            <a:ext cx="12184380" cy="128905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154305" y="1282700"/>
            <a:ext cx="12033885" cy="95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图片 4" descr="0496b1240172834a1bf5f25d6835760eabb12389526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153670"/>
            <a:ext cx="2159000" cy="11290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4605" y="488315"/>
            <a:ext cx="6037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对数集均播放量</a:t>
            </a: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5" y="1779270"/>
            <a:ext cx="6902450" cy="4562475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7396148" y="2418792"/>
            <a:ext cx="48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均</a:t>
            </a:r>
            <a:r>
              <a:rPr lang="zh-CN" altLang="zh-CN" dirty="0"/>
              <a:t>播放量最高的为《</a:t>
            </a:r>
            <a:r>
              <a:rPr lang="en-US" altLang="zh-CN" dirty="0"/>
              <a:t>Fate</a:t>
            </a:r>
            <a:r>
              <a:rPr lang="zh-CN" altLang="en-US" dirty="0"/>
              <a:t>：</a:t>
            </a:r>
            <a:r>
              <a:rPr lang="en-US" altLang="zh-CN" dirty="0"/>
              <a:t>Grand Order</a:t>
            </a:r>
            <a:r>
              <a:rPr lang="zh-CN" altLang="zh-CN" dirty="0"/>
              <a:t>》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zh-CN" dirty="0"/>
              <a:t>达到了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17157000次/集</a:t>
            </a:r>
            <a:r>
              <a:rPr lang="zh-CN" altLang="en-US" dirty="0"/>
              <a:t>的播放量</a:t>
            </a:r>
          </a:p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221930" y="3685713"/>
            <a:ext cx="4515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在排行榜</a:t>
            </a:r>
            <a:r>
              <a:rPr lang="en-US" altLang="zh-CN" dirty="0"/>
              <a:t>2,3,4</a:t>
            </a:r>
            <a:r>
              <a:rPr lang="zh-CN" altLang="en-US" dirty="0"/>
              <a:t>的是《</a:t>
            </a:r>
            <a:r>
              <a:rPr lang="en-US" altLang="zh-CN" dirty="0"/>
              <a:t>Overload</a:t>
            </a:r>
            <a:r>
              <a:rPr lang="zh-CN" altLang="en-US" dirty="0"/>
              <a:t>》三部</a:t>
            </a:r>
            <a:endParaRPr lang="en-US" altLang="zh-CN" dirty="0"/>
          </a:p>
          <a:p>
            <a:pPr algn="ctr"/>
            <a:r>
              <a:rPr lang="en-US" altLang="zh-CN" dirty="0"/>
              <a:t>       </a:t>
            </a:r>
            <a:r>
              <a:rPr lang="zh-CN" altLang="zh-CN" dirty="0"/>
              <a:t>也收获了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13000000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次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集</a:t>
            </a:r>
            <a:r>
              <a:rPr lang="zh-CN" altLang="en-US" dirty="0"/>
              <a:t>的播放量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7355205" y="4915860"/>
            <a:ext cx="447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《蓝猫淘气三千问》的海洋世界和运动</a:t>
            </a:r>
            <a:endParaRPr lang="en-US" altLang="zh-CN" dirty="0"/>
          </a:p>
          <a:p>
            <a:pPr algn="ctr"/>
            <a:r>
              <a:rPr lang="zh-CN" altLang="en-US" dirty="0"/>
              <a:t>   系列均播放量都没超过</a:t>
            </a:r>
            <a:r>
              <a:rPr lang="en-US" altLang="zh-CN" dirty="0"/>
              <a:t>300</a:t>
            </a:r>
            <a:r>
              <a:rPr lang="zh-CN" altLang="en-US" dirty="0"/>
              <a:t>次</a:t>
            </a:r>
            <a:r>
              <a:rPr lang="en-US" altLang="zh-CN" dirty="0"/>
              <a:t>/</a:t>
            </a:r>
            <a:r>
              <a:rPr lang="zh-CN" altLang="en-US" dirty="0"/>
              <a:t>集</a:t>
            </a:r>
            <a:endParaRPr lang="en-US" altLang="zh-CN" dirty="0"/>
          </a:p>
          <a:p>
            <a:pPr algn="ctr"/>
            <a:r>
              <a:rPr lang="zh-CN" altLang="en-US" dirty="0"/>
              <a:t>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2324</Words>
  <Application>Microsoft Office PowerPoint</Application>
  <PresentationFormat>宽屏</PresentationFormat>
  <Paragraphs>329</Paragraphs>
  <Slides>25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</dc:creator>
  <cp:lastModifiedBy>李 泽君</cp:lastModifiedBy>
  <cp:revision>77</cp:revision>
  <dcterms:created xsi:type="dcterms:W3CDTF">2019-06-09T07:16:00Z</dcterms:created>
  <dcterms:modified xsi:type="dcterms:W3CDTF">2019-06-10T15:29:32Z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